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5" r:id="rId4"/>
    <p:sldId id="262" r:id="rId5"/>
    <p:sldId id="261" r:id="rId6"/>
    <p:sldId id="263" r:id="rId7"/>
    <p:sldId id="267" r:id="rId8"/>
    <p:sldId id="264" r:id="rId9"/>
    <p:sldId id="268" r:id="rId10"/>
    <p:sldId id="266" r:id="rId11"/>
    <p:sldId id="271" r:id="rId12"/>
    <p:sldId id="273" r:id="rId13"/>
    <p:sldId id="272" r:id="rId14"/>
    <p:sldId id="269" r:id="rId15"/>
    <p:sldId id="270" r:id="rId16"/>
    <p:sldId id="259" r:id="rId17"/>
    <p:sldId id="260" r:id="rId18"/>
    <p:sldId id="257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Obdélní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Obdélník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élní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Rovnoramenný trojúhelník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Přímá spojovací čára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8" name="Přímá spojovací čára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Přímá spojovací čára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ovnoramenný trojúhelník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Microsoft_Word_2010_Icon.svg" TargetMode="External"/><Relationship Id="rId2" Type="http://schemas.openxmlformats.org/officeDocument/2006/relationships/hyperlink" Target="http://cs.wikipedia.org/wiki/Word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Základy MS Word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32656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kupina 6"/>
          <p:cNvGrpSpPr/>
          <p:nvPr/>
        </p:nvGrpSpPr>
        <p:grpSpPr>
          <a:xfrm>
            <a:off x="1663824" y="3993380"/>
            <a:ext cx="7296150" cy="2693963"/>
            <a:chOff x="1676400" y="3935436"/>
            <a:chExt cx="7296150" cy="2693963"/>
          </a:xfrm>
        </p:grpSpPr>
        <p:pic>
          <p:nvPicPr>
            <p:cNvPr id="8" name="Picture 6" descr="5.0 - Přípony a typy souborů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76400" y="3935436"/>
              <a:ext cx="7296150" cy="2693963"/>
            </a:xfrm>
            <a:prstGeom prst="rect">
              <a:avLst/>
            </a:prstGeom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76600" y="4191000"/>
              <a:ext cx="50006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Přípony a typy souborů</a:t>
            </a:r>
            <a:endParaRPr lang="cs-CZ" dirty="0"/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444624" y="1124744"/>
            <a:ext cx="3886200" cy="297180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/>
              <a:defRPr/>
            </a:pPr>
            <a:r>
              <a:rPr kumimoji="0" lang="cs-CZ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Název</a:t>
            </a: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souboru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Arial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max. 255 znaků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Arial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nerozlišují se velká a malá písmena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Arial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Název by měl charakterizovat obsah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Arial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Může obsahovat diakritiku i mezery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Arial" pitchFamily="34" charset="0"/>
              <a:buChar char="•"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Nepovolené znaky:  </a:t>
            </a: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\ ? : * “ „ &lt; &gt; ˜; &amp; @ #</a:t>
            </a: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Arial" pitchFamily="34" charset="0"/>
              <a:buChar char="•"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788024" y="1124744"/>
            <a:ext cx="3733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cs-CZ" sz="2000" b="1" dirty="0" smtClean="0">
                <a:solidFill>
                  <a:prstClr val="black"/>
                </a:solidFill>
              </a:rPr>
              <a:t>Přípona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cs-CZ" sz="2000" dirty="0" smtClean="0">
                <a:solidFill>
                  <a:prstClr val="black"/>
                </a:solidFill>
              </a:rPr>
              <a:t>Délka 3 nebo 4 znaky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cs-CZ" sz="2000" dirty="0" smtClean="0">
                <a:solidFill>
                  <a:prstClr val="black"/>
                </a:solidFill>
              </a:rPr>
              <a:t>Ve většině aplikací doplňována automaticky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cs-CZ" sz="2000" dirty="0" smtClean="0">
                <a:solidFill>
                  <a:prstClr val="black"/>
                </a:solidFill>
              </a:rPr>
              <a:t>Charakterizuje </a:t>
            </a:r>
            <a:r>
              <a:rPr lang="cs-CZ" sz="2000" u="sng" dirty="0" smtClean="0">
                <a:solidFill>
                  <a:prstClr val="black"/>
                </a:solidFill>
              </a:rPr>
              <a:t>typ</a:t>
            </a:r>
            <a:r>
              <a:rPr lang="cs-CZ" sz="2000" dirty="0" smtClean="0">
                <a:solidFill>
                  <a:prstClr val="black"/>
                </a:solidFill>
              </a:rPr>
              <a:t> souboru</a:t>
            </a:r>
          </a:p>
          <a:p>
            <a:endParaRPr lang="cs-CZ" sz="2000" dirty="0"/>
          </a:p>
        </p:txBody>
      </p:sp>
      <p:cxnSp>
        <p:nvCxnSpPr>
          <p:cNvPr id="6" name="Straight Arrow Connector 8"/>
          <p:cNvCxnSpPr/>
          <p:nvPr/>
        </p:nvCxnSpPr>
        <p:spPr>
          <a:xfrm rot="5400000" flipH="1" flipV="1">
            <a:off x="2423018" y="1808538"/>
            <a:ext cx="3357614" cy="2590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Změna velikosti písmen</a:t>
            </a:r>
            <a:endParaRPr lang="cs-CZ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6984776" cy="148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Zástupný symbol pro obsah 5" descr="49.6 - Kapitál(ky)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3212976"/>
            <a:ext cx="6498241" cy="26589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Odrážky a číslování</a:t>
            </a:r>
            <a:endParaRPr lang="cs-CZ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07638" cy="173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Zástupný symbol pro obsah 11" descr="49.1 - Odrážky a číslování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3501008"/>
            <a:ext cx="3048000" cy="2705100"/>
          </a:xfrm>
          <a:prstGeom prst="rect">
            <a:avLst/>
          </a:prstGeom>
        </p:spPr>
      </p:pic>
      <p:pic>
        <p:nvPicPr>
          <p:cNvPr id="13" name="Obrázek 12" descr="49.2 - Odrážky a číslování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212976"/>
            <a:ext cx="2041298" cy="3190330"/>
          </a:xfrm>
          <a:prstGeom prst="rect">
            <a:avLst/>
          </a:prstGeom>
        </p:spPr>
      </p:pic>
      <p:cxnSp>
        <p:nvCxnSpPr>
          <p:cNvPr id="15" name="Přímá spojovací šipka 14"/>
          <p:cNvCxnSpPr/>
          <p:nvPr/>
        </p:nvCxnSpPr>
        <p:spPr>
          <a:xfrm flipH="1">
            <a:off x="1331640" y="2204864"/>
            <a:ext cx="4824536" cy="151216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šipka 16"/>
          <p:cNvCxnSpPr/>
          <p:nvPr/>
        </p:nvCxnSpPr>
        <p:spPr>
          <a:xfrm flipH="1">
            <a:off x="5508104" y="2204864"/>
            <a:ext cx="1080120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Změna typu písma</a:t>
            </a:r>
            <a:endParaRPr lang="cs-CZ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01008"/>
            <a:ext cx="8315072" cy="18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23.4. Fonts readable on pap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268760"/>
            <a:ext cx="2626576" cy="1943299"/>
          </a:xfrm>
          <a:prstGeom prst="rect">
            <a:avLst/>
          </a:prstGeom>
        </p:spPr>
      </p:pic>
      <p:pic>
        <p:nvPicPr>
          <p:cNvPr id="6" name="Picture 1" descr="23.3 - Fonts readable on scre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268760"/>
            <a:ext cx="2376264" cy="1991814"/>
          </a:xfrm>
          <a:prstGeom prst="rect">
            <a:avLst/>
          </a:prstGeom>
        </p:spPr>
      </p:pic>
      <p:pic>
        <p:nvPicPr>
          <p:cNvPr id="7" name="Picture 1" descr="23.5 - Funny fon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1196752"/>
            <a:ext cx="2736304" cy="20550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Klávesové zkratky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sz="2800" b="1" i="1" dirty="0" smtClean="0"/>
              <a:t>Ctrl+B</a:t>
            </a:r>
            <a:r>
              <a:rPr lang="cs-CZ" sz="2800" dirty="0" smtClean="0"/>
              <a:t> – nastaví tučné písmo. </a:t>
            </a:r>
          </a:p>
          <a:p>
            <a:r>
              <a:rPr lang="cs-CZ" sz="2800" b="1" i="1" dirty="0" smtClean="0"/>
              <a:t>Ctrl +I</a:t>
            </a:r>
            <a:r>
              <a:rPr lang="cs-CZ" sz="2800" b="1" dirty="0" smtClean="0"/>
              <a:t> </a:t>
            </a:r>
            <a:r>
              <a:rPr lang="cs-CZ" sz="2800" dirty="0" smtClean="0"/>
              <a:t>– nastaví kurzívu. </a:t>
            </a:r>
          </a:p>
          <a:p>
            <a:r>
              <a:rPr lang="cs-CZ" sz="2800" b="1" i="1" dirty="0" smtClean="0"/>
              <a:t>Ctrl +U</a:t>
            </a:r>
            <a:r>
              <a:rPr lang="cs-CZ" sz="2800" dirty="0" smtClean="0"/>
              <a:t> – nastaví podtržené písmo. </a:t>
            </a:r>
          </a:p>
          <a:p>
            <a:r>
              <a:rPr lang="cs-CZ" sz="2800" b="1" i="1" dirty="0" smtClean="0"/>
              <a:t>Ctrl +C</a:t>
            </a:r>
            <a:r>
              <a:rPr lang="cs-CZ" sz="2800" b="1" dirty="0" smtClean="0"/>
              <a:t> </a:t>
            </a:r>
            <a:r>
              <a:rPr lang="cs-CZ" sz="2800" dirty="0" smtClean="0"/>
              <a:t>– zkopíruje vybraný text nebo objekt do schránky. </a:t>
            </a:r>
          </a:p>
          <a:p>
            <a:r>
              <a:rPr lang="cs-CZ" sz="2800" b="1" i="1" dirty="0" smtClean="0"/>
              <a:t>Ctrl +X</a:t>
            </a:r>
            <a:r>
              <a:rPr lang="cs-CZ" sz="2800" b="1" dirty="0" smtClean="0"/>
              <a:t> </a:t>
            </a:r>
            <a:r>
              <a:rPr lang="cs-CZ" sz="2800" dirty="0" smtClean="0"/>
              <a:t>– vyjme vybraný text nebo objekt a uloží jej do schránky. </a:t>
            </a:r>
          </a:p>
          <a:p>
            <a:r>
              <a:rPr lang="cs-CZ" sz="2800" b="1" i="1" dirty="0" smtClean="0"/>
              <a:t>Ctrl +V</a:t>
            </a:r>
            <a:r>
              <a:rPr lang="cs-CZ" sz="2800" b="1" dirty="0" smtClean="0"/>
              <a:t> </a:t>
            </a:r>
            <a:r>
              <a:rPr lang="cs-CZ" sz="2800" dirty="0" smtClean="0"/>
              <a:t>– vloží text nebo objekt, který byl uložen ve schránce. </a:t>
            </a:r>
          </a:p>
          <a:p>
            <a:r>
              <a:rPr lang="cs-CZ" sz="2800" b="1" i="1" dirty="0" smtClean="0"/>
              <a:t>Ctrl +Z</a:t>
            </a:r>
            <a:r>
              <a:rPr lang="cs-CZ" sz="2800" b="1" dirty="0" smtClean="0"/>
              <a:t> </a:t>
            </a:r>
            <a:r>
              <a:rPr lang="cs-CZ" sz="2800" dirty="0" smtClean="0"/>
              <a:t>– vrátí zpět poslední akci.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Klávesové zkratky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sz="2800" b="1" i="1" dirty="0" smtClean="0"/>
              <a:t>Ctrl +Y</a:t>
            </a:r>
            <a:r>
              <a:rPr lang="cs-CZ" sz="2800" b="1" dirty="0" smtClean="0"/>
              <a:t> </a:t>
            </a:r>
            <a:r>
              <a:rPr lang="cs-CZ" sz="2800" dirty="0" smtClean="0"/>
              <a:t>– zopakuje poslední akci.</a:t>
            </a:r>
          </a:p>
          <a:p>
            <a:r>
              <a:rPr lang="cs-CZ" sz="2800" b="1" i="1" dirty="0" smtClean="0"/>
              <a:t>Ctrl + A</a:t>
            </a:r>
            <a:r>
              <a:rPr lang="cs-CZ" sz="2800" b="1" dirty="0" smtClean="0"/>
              <a:t> </a:t>
            </a:r>
            <a:r>
              <a:rPr lang="cs-CZ" sz="2800" dirty="0" smtClean="0"/>
              <a:t>– vybere celý dokument.</a:t>
            </a:r>
          </a:p>
          <a:p>
            <a:r>
              <a:rPr lang="cs-CZ" sz="2800" b="1" i="1" dirty="0" smtClean="0"/>
              <a:t>Ctrl + P</a:t>
            </a:r>
            <a:r>
              <a:rPr lang="cs-CZ" sz="2800" b="1" dirty="0" smtClean="0"/>
              <a:t> </a:t>
            </a:r>
            <a:r>
              <a:rPr lang="cs-CZ" sz="2800" dirty="0" smtClean="0"/>
              <a:t>– vyvolá tisk.</a:t>
            </a:r>
          </a:p>
          <a:p>
            <a:r>
              <a:rPr lang="cs-CZ" sz="2800" b="1" dirty="0" smtClean="0"/>
              <a:t>Ctrl + N </a:t>
            </a:r>
            <a:r>
              <a:rPr lang="cs-CZ" sz="2800" dirty="0" smtClean="0"/>
              <a:t>– otevře nový dokument</a:t>
            </a:r>
          </a:p>
          <a:p>
            <a:r>
              <a:rPr lang="cs-CZ" sz="2800" b="1" i="1" dirty="0" smtClean="0"/>
              <a:t>Ctrl+Shift+Mezerník</a:t>
            </a:r>
            <a:r>
              <a:rPr lang="cs-CZ" sz="2800" dirty="0" smtClean="0"/>
              <a:t> – vytvoří pevnou mezeru. </a:t>
            </a:r>
          </a:p>
          <a:p>
            <a:r>
              <a:rPr lang="cs-CZ" sz="2800" b="1" i="1" dirty="0" smtClean="0"/>
              <a:t>Ctrl+Pomlčka</a:t>
            </a:r>
            <a:r>
              <a:rPr lang="cs-CZ" sz="2800" dirty="0" smtClean="0"/>
              <a:t> – vytvoří pevnou pomlčku</a:t>
            </a:r>
            <a:endParaRPr lang="cs-CZ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Označování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b="1" dirty="0" smtClean="0"/>
              <a:t>Pomocí myši</a:t>
            </a:r>
            <a:endParaRPr lang="cs-CZ" dirty="0" smtClean="0"/>
          </a:p>
          <a:p>
            <a:r>
              <a:rPr lang="cs-CZ" dirty="0" smtClean="0"/>
              <a:t>Myší přejedu po textu, který chci označit</a:t>
            </a:r>
          </a:p>
          <a:p>
            <a:r>
              <a:rPr lang="cs-CZ" dirty="0" smtClean="0"/>
              <a:t>2x klik myší – označení celého slova</a:t>
            </a:r>
          </a:p>
          <a:p>
            <a:r>
              <a:rPr lang="cs-CZ" dirty="0" smtClean="0"/>
              <a:t>3x klik myší – označení celého odstavce</a:t>
            </a:r>
          </a:p>
          <a:p>
            <a:r>
              <a:rPr lang="cs-CZ" cap="small" dirty="0" smtClean="0"/>
              <a:t>Ctrl + A</a:t>
            </a:r>
            <a:r>
              <a:rPr lang="cs-CZ" dirty="0" smtClean="0"/>
              <a:t> – označení celého dokumentu</a:t>
            </a:r>
          </a:p>
          <a:p>
            <a:pPr>
              <a:buNone/>
            </a:pPr>
            <a:r>
              <a:rPr lang="cs-CZ" b="1" dirty="0" smtClean="0"/>
              <a:t>Pomocí klávesnice</a:t>
            </a:r>
            <a:endParaRPr lang="cs-CZ" dirty="0" smtClean="0"/>
          </a:p>
          <a:p>
            <a:r>
              <a:rPr lang="cs-CZ" dirty="0" smtClean="0"/>
              <a:t>klávesa </a:t>
            </a:r>
            <a:r>
              <a:rPr lang="cs-CZ" cap="small" dirty="0" smtClean="0"/>
              <a:t>Shift</a:t>
            </a:r>
            <a:r>
              <a:rPr lang="cs-CZ" dirty="0" smtClean="0"/>
              <a:t> + šipky na klávesnici (doleva, doprava – označení po jednotlivých znacích)</a:t>
            </a:r>
          </a:p>
          <a:p>
            <a:pPr>
              <a:buNone/>
            </a:pPr>
            <a:r>
              <a:rPr lang="cs-CZ" b="1" dirty="0" smtClean="0"/>
              <a:t>Výběr nesouvislých oblastí textu</a:t>
            </a:r>
            <a:endParaRPr lang="cs-CZ" dirty="0" smtClean="0"/>
          </a:p>
          <a:p>
            <a:r>
              <a:rPr lang="cs-CZ" dirty="0" smtClean="0"/>
              <a:t>klávesa </a:t>
            </a:r>
            <a:r>
              <a:rPr lang="cs-CZ" cap="small" dirty="0" smtClean="0"/>
              <a:t>Ctrl</a:t>
            </a:r>
            <a:r>
              <a:rPr lang="cs-CZ" dirty="0" smtClean="0"/>
              <a:t> + označování různých oblastí dokumentu, které spolu nemusí sousedit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Pohyb po dokumentu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klávesa </a:t>
            </a:r>
            <a:r>
              <a:rPr lang="cs-CZ" cap="small" dirty="0" err="1" smtClean="0"/>
              <a:t>Home</a:t>
            </a:r>
            <a:r>
              <a:rPr lang="cs-CZ" dirty="0" smtClean="0"/>
              <a:t> – začátek řádku (na kterém stojím)</a:t>
            </a:r>
          </a:p>
          <a:p>
            <a:r>
              <a:rPr lang="cs-CZ" dirty="0" smtClean="0"/>
              <a:t>klávesa </a:t>
            </a:r>
            <a:r>
              <a:rPr lang="cs-CZ" cap="small" dirty="0" err="1" smtClean="0"/>
              <a:t>End</a:t>
            </a:r>
            <a:r>
              <a:rPr lang="cs-CZ" dirty="0" smtClean="0"/>
              <a:t> – konec řádku (na kterém stojím)</a:t>
            </a:r>
          </a:p>
          <a:p>
            <a:r>
              <a:rPr lang="cs-CZ" cap="small" dirty="0" smtClean="0"/>
              <a:t>Ctrl + </a:t>
            </a:r>
            <a:r>
              <a:rPr lang="cs-CZ" cap="small" dirty="0" err="1" smtClean="0"/>
              <a:t>Home</a:t>
            </a:r>
            <a:r>
              <a:rPr lang="cs-CZ" dirty="0" smtClean="0"/>
              <a:t> – začátek dokumentu</a:t>
            </a:r>
          </a:p>
          <a:p>
            <a:r>
              <a:rPr lang="cs-CZ" cap="small" dirty="0" smtClean="0"/>
              <a:t>Ctrl + </a:t>
            </a:r>
            <a:r>
              <a:rPr lang="cs-CZ" cap="small" dirty="0" err="1" smtClean="0"/>
              <a:t>End</a:t>
            </a:r>
            <a:r>
              <a:rPr lang="cs-CZ" dirty="0" smtClean="0"/>
              <a:t> – konec dokumentu</a:t>
            </a:r>
          </a:p>
          <a:p>
            <a:endParaRPr lang="cs-CZ" dirty="0"/>
          </a:p>
        </p:txBody>
      </p:sp>
      <p:pic>
        <p:nvPicPr>
          <p:cNvPr id="16386" name="Picture 2" descr="C:\Documents and Settings\Ondra\Local Settings\Temporary Internet Files\Content.IE5\39VBQN0S\MP90030962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356992"/>
            <a:ext cx="3657600" cy="2609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(02.09.2012)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sz="2800" dirty="0" smtClean="0">
                <a:hlinkClick r:id="rId2"/>
              </a:rPr>
              <a:t>http://cs.wikipedia.org/wiki/Word</a:t>
            </a:r>
            <a:endParaRPr lang="cs-CZ" sz="2800" dirty="0" smtClean="0"/>
          </a:p>
          <a:p>
            <a:pPr>
              <a:buNone/>
            </a:pPr>
            <a:r>
              <a:rPr lang="cs-CZ" sz="2800" dirty="0" smtClean="0">
                <a:hlinkClick r:id="rId3"/>
              </a:rPr>
              <a:t>http://</a:t>
            </a:r>
            <a:r>
              <a:rPr lang="cs-CZ" sz="2800" dirty="0" smtClean="0">
                <a:hlinkClick r:id="rId3"/>
              </a:rPr>
              <a:t>en.wikipedia.org/wiki/File:Microsoft_Word_2010_Icon.svg</a:t>
            </a:r>
            <a:endParaRPr lang="cs-CZ" sz="2800" dirty="0" smtClean="0"/>
          </a:p>
          <a:p>
            <a:pPr>
              <a:buNone/>
            </a:pPr>
            <a:r>
              <a:rPr lang="cs-CZ" sz="2800" dirty="0" smtClean="0">
                <a:cs typeface="Times New Roman" pitchFamily="18" charset="0"/>
              </a:rPr>
              <a:t>Zdroje Obrázků: Vlastní tvorba a MS </a:t>
            </a:r>
            <a:r>
              <a:rPr lang="cs-CZ" sz="2800" smtClean="0">
                <a:cs typeface="Times New Roman" pitchFamily="18" charset="0"/>
              </a:rPr>
              <a:t>Office Klipart</a:t>
            </a:r>
            <a:endParaRPr lang="cs-CZ" sz="2800" dirty="0" smtClean="0">
              <a:cs typeface="Times New Roman" pitchFamily="18" charset="0"/>
            </a:endParaRPr>
          </a:p>
          <a:p>
            <a:pPr>
              <a:buNone/>
            </a:pPr>
            <a:endParaRPr lang="cs-CZ" sz="28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cs-CZ" sz="2800" dirty="0" smtClean="0">
                <a:cs typeface="Times New Roman" pitchFamily="18" charset="0"/>
              </a:rPr>
              <a:t>Literatura</a:t>
            </a:r>
          </a:p>
          <a:p>
            <a:r>
              <a:rPr lang="cs-CZ" sz="2800" dirty="0" smtClean="0">
                <a:cs typeface="Times New Roman" pitchFamily="18" charset="0"/>
              </a:rPr>
              <a:t>Monika Šrámková: Přípravy na výuku MS Word, 2005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Word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Textový procesor od firmy Microsoft</a:t>
            </a:r>
          </a:p>
          <a:p>
            <a:r>
              <a:rPr lang="cs-CZ" dirty="0" smtClean="0"/>
              <a:t>Součást kancelářského balíku Microsoft Office</a:t>
            </a:r>
            <a:endParaRPr lang="cs-CZ" dirty="0"/>
          </a:p>
        </p:txBody>
      </p:sp>
      <p:pic>
        <p:nvPicPr>
          <p:cNvPr id="1026" name="Picture 2" descr="Soubor: Microsoft Word 2010 icon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852936"/>
            <a:ext cx="2083296" cy="20832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Skupina příkazů „soubor“ – tlačítko „Office“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r="7392" b="5273"/>
          <a:stretch>
            <a:fillRect/>
          </a:stretch>
        </p:blipFill>
        <p:spPr bwMode="auto">
          <a:xfrm>
            <a:off x="1619672" y="1340768"/>
            <a:ext cx="604867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ipsa 7"/>
          <p:cNvSpPr/>
          <p:nvPr/>
        </p:nvSpPr>
        <p:spPr>
          <a:xfrm>
            <a:off x="1619672" y="1340768"/>
            <a:ext cx="504056" cy="43204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990600"/>
          </a:xfrm>
        </p:spPr>
        <p:txBody>
          <a:bodyPr/>
          <a:lstStyle/>
          <a:p>
            <a:pPr algn="ctr"/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Pracovní plocha MS Word</a:t>
            </a:r>
            <a:endParaRPr lang="cs-CZ" dirty="0"/>
          </a:p>
        </p:txBody>
      </p:sp>
      <p:pic>
        <p:nvPicPr>
          <p:cNvPr id="17410" name="Picture 2" descr="C:\Documents and Settings\Ondra\Local Settings\Temporary Internet Files\Content.IE5\5PREYUOX\MP90042365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08920"/>
            <a:ext cx="4462793" cy="29426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Zástupný symbol pro obsah 8" descr="12.0 - Pracovní ploch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2438400"/>
            <a:ext cx="8153400" cy="4237914"/>
          </a:xfrm>
        </p:spPr>
      </p:pic>
      <p:sp>
        <p:nvSpPr>
          <p:cNvPr id="5" name="Text Placeholder 3"/>
          <p:cNvSpPr txBox="1">
            <a:spLocks/>
          </p:cNvSpPr>
          <p:nvPr/>
        </p:nvSpPr>
        <p:spPr>
          <a:xfrm>
            <a:off x="539552" y="620688"/>
            <a:ext cx="3276601" cy="1447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>
              <a:buAutoNum type="arabicPeriod"/>
            </a:pPr>
            <a:r>
              <a:rPr lang="cs-CZ" sz="1600" dirty="0" smtClean="0"/>
              <a:t>Titulek: název dokumentu a jméno aplikace</a:t>
            </a:r>
          </a:p>
          <a:p>
            <a:pPr marL="342900" indent="-342900">
              <a:buAutoNum type="arabicPeriod"/>
            </a:pPr>
            <a:r>
              <a:rPr lang="cs-CZ" sz="1600" dirty="0" smtClean="0"/>
              <a:t>Ovládání okna</a:t>
            </a:r>
          </a:p>
          <a:p>
            <a:pPr marL="342900" indent="-342900">
              <a:buAutoNum type="arabicPeriod"/>
            </a:pPr>
            <a:r>
              <a:rPr lang="cs-CZ" sz="1600" dirty="0" smtClean="0"/>
              <a:t>Pás karet</a:t>
            </a:r>
          </a:p>
          <a:p>
            <a:pPr marL="342900" indent="-342900">
              <a:buAutoNum type="arabicPeriod"/>
            </a:pPr>
            <a:r>
              <a:rPr lang="cs-CZ" sz="1600" dirty="0" smtClean="0"/>
              <a:t>Panely nástrojů/příkazy karty</a:t>
            </a:r>
          </a:p>
          <a:p>
            <a:pPr marL="342900" indent="-342900">
              <a:buAutoNum type="arabicPeriod"/>
            </a:pPr>
            <a:endParaRPr lang="cs-CZ" sz="1600" dirty="0" smtClean="0"/>
          </a:p>
        </p:txBody>
      </p:sp>
      <p:sp>
        <p:nvSpPr>
          <p:cNvPr id="7" name="TextBox 5"/>
          <p:cNvSpPr txBox="1"/>
          <p:nvPr/>
        </p:nvSpPr>
        <p:spPr>
          <a:xfrm>
            <a:off x="3779912" y="692696"/>
            <a:ext cx="2664296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+mj-lt"/>
              <a:buAutoNum type="arabicPeriod" startAt="5"/>
            </a:pPr>
            <a:r>
              <a:rPr lang="cs-CZ" sz="1600" dirty="0" smtClean="0">
                <a:solidFill>
                  <a:prstClr val="black"/>
                </a:solidFill>
              </a:rPr>
              <a:t>Další nástroje</a:t>
            </a:r>
          </a:p>
          <a:p>
            <a:pPr marL="342900" lvl="0" indent="-342900">
              <a:spcBef>
                <a:spcPct val="20000"/>
              </a:spcBef>
              <a:buFont typeface="+mj-lt"/>
              <a:buAutoNum type="arabicPeriod" startAt="5"/>
            </a:pPr>
            <a:r>
              <a:rPr lang="cs-CZ" sz="1600" dirty="0" smtClean="0">
                <a:solidFill>
                  <a:prstClr val="black"/>
                </a:solidFill>
              </a:rPr>
              <a:t>Panel rychlého spuštění</a:t>
            </a:r>
          </a:p>
          <a:p>
            <a:pPr marL="342900" lvl="0" indent="-342900">
              <a:spcBef>
                <a:spcPct val="20000"/>
              </a:spcBef>
              <a:buFont typeface="+mj-lt"/>
              <a:buAutoNum type="arabicPeriod" startAt="5"/>
            </a:pPr>
            <a:r>
              <a:rPr lang="cs-CZ" sz="1600" dirty="0" smtClean="0">
                <a:solidFill>
                  <a:prstClr val="black"/>
                </a:solidFill>
              </a:rPr>
              <a:t>Vlastní  pracovní plocha</a:t>
            </a:r>
          </a:p>
          <a:p>
            <a:pPr marL="342900" indent="-342900">
              <a:spcBef>
                <a:spcPct val="20000"/>
              </a:spcBef>
              <a:buFont typeface="+mj-lt"/>
              <a:buAutoNum type="arabicPeriod" startAt="5"/>
            </a:pPr>
            <a:r>
              <a:rPr lang="cs-CZ" sz="1600" dirty="0">
                <a:solidFill>
                  <a:prstClr val="black"/>
                </a:solidFill>
              </a:rPr>
              <a:t>Stavový řádek/jazyk</a:t>
            </a:r>
          </a:p>
          <a:p>
            <a:pPr marL="342900" lvl="0" indent="-342900">
              <a:spcBef>
                <a:spcPct val="20000"/>
              </a:spcBef>
              <a:buFont typeface="+mj-lt"/>
              <a:buAutoNum type="arabicPeriod" startAt="5"/>
            </a:pPr>
            <a:endParaRPr lang="cs-CZ" sz="1600" dirty="0" smtClean="0">
              <a:solidFill>
                <a:prstClr val="black"/>
              </a:solidFill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6477000" y="692696"/>
            <a:ext cx="2667000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+mj-lt"/>
              <a:buAutoNum type="arabicPeriod" startAt="9"/>
            </a:pPr>
            <a:r>
              <a:rPr lang="cs-CZ" sz="1600" dirty="0" smtClean="0">
                <a:solidFill>
                  <a:prstClr val="black"/>
                </a:solidFill>
              </a:rPr>
              <a:t>Zoom</a:t>
            </a:r>
          </a:p>
          <a:p>
            <a:pPr marL="342900" lvl="0" indent="-342900">
              <a:spcBef>
                <a:spcPct val="20000"/>
              </a:spcBef>
              <a:buFont typeface="+mj-lt"/>
              <a:buAutoNum type="arabicPeriod" startAt="9"/>
            </a:pPr>
            <a:r>
              <a:rPr lang="cs-CZ" sz="1600" dirty="0" smtClean="0">
                <a:solidFill>
                  <a:prstClr val="black"/>
                </a:solidFill>
              </a:rPr>
              <a:t>Zobrazení</a:t>
            </a:r>
          </a:p>
          <a:p>
            <a:pPr marL="342900" lvl="0" indent="-342900">
              <a:spcBef>
                <a:spcPct val="20000"/>
              </a:spcBef>
              <a:buFont typeface="+mj-lt"/>
              <a:buAutoNum type="arabicPeriod" startAt="9"/>
            </a:pPr>
            <a:r>
              <a:rPr lang="cs-CZ" sz="1600" dirty="0" smtClean="0">
                <a:solidFill>
                  <a:prstClr val="black"/>
                </a:solidFill>
              </a:rPr>
              <a:t>Posuvníky</a:t>
            </a:r>
          </a:p>
          <a:p>
            <a:pPr marL="342900" lvl="0" indent="-342900">
              <a:spcBef>
                <a:spcPct val="20000"/>
              </a:spcBef>
              <a:buFont typeface="+mj-lt"/>
              <a:buAutoNum type="arabicPeriod" startAt="9"/>
            </a:pPr>
            <a:r>
              <a:rPr lang="cs-CZ" sz="1600" dirty="0" smtClean="0">
                <a:solidFill>
                  <a:prstClr val="black"/>
                </a:solidFill>
              </a:rPr>
              <a:t>Procházet/najít</a:t>
            </a:r>
          </a:p>
          <a:p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4724400" y="23622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7315200" y="23622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8458200" y="23622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7772400" y="25908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2895600" y="33528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029200" y="35814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4724400" y="23622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4343400" y="49530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7848600" y="63246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2362200" y="6324600"/>
            <a:ext cx="301686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5105400" y="6324600"/>
            <a:ext cx="41870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8305800" y="4419600"/>
            <a:ext cx="41870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11</a:t>
            </a:r>
            <a:endParaRPr lang="cs-CZ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8610600" y="5791200"/>
            <a:ext cx="41870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12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7" descr="13.0 - Pás karet.jpg"/>
          <p:cNvPicPr>
            <a:picLocks noChangeAspect="1"/>
          </p:cNvPicPr>
          <p:nvPr/>
        </p:nvPicPr>
        <p:blipFill>
          <a:blip r:embed="rId2" cstate="print"/>
          <a:srcRect b="17516"/>
          <a:stretch>
            <a:fillRect/>
          </a:stretch>
        </p:blipFill>
        <p:spPr>
          <a:xfrm>
            <a:off x="251520" y="4869160"/>
            <a:ext cx="8724194" cy="151216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Nabídka Pásu karet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sz="2800" dirty="0" smtClean="0"/>
              <a:t>Pás karet se skládá ze tří základních součástí.</a:t>
            </a:r>
          </a:p>
          <a:p>
            <a:r>
              <a:rPr lang="cs-CZ" sz="2800" dirty="0" smtClean="0"/>
              <a:t>  </a:t>
            </a:r>
            <a:r>
              <a:rPr lang="cs-CZ" sz="2800" b="1" dirty="0" smtClean="0"/>
              <a:t>Karty:</a:t>
            </a:r>
            <a:r>
              <a:rPr lang="cs-CZ" sz="2800" dirty="0" smtClean="0"/>
              <a:t> Sedm základních karet v horní části pásu. Každá představuje určitou oblast činnosti.</a:t>
            </a:r>
          </a:p>
          <a:p>
            <a:r>
              <a:rPr lang="cs-CZ" sz="2800" dirty="0" smtClean="0"/>
              <a:t>  </a:t>
            </a:r>
            <a:r>
              <a:rPr lang="cs-CZ" sz="2800" b="1" dirty="0" smtClean="0"/>
              <a:t>Skupiny:</a:t>
            </a:r>
            <a:r>
              <a:rPr lang="cs-CZ" sz="2800" dirty="0" smtClean="0"/>
              <a:t> Jednotlivé karty obsahují několik skupin, v nichž jsou společně zobrazeny související položky.</a:t>
            </a:r>
          </a:p>
          <a:p>
            <a:r>
              <a:rPr lang="cs-CZ" sz="2800" dirty="0" smtClean="0"/>
              <a:t>  </a:t>
            </a:r>
            <a:r>
              <a:rPr lang="cs-CZ" sz="2800" b="1" dirty="0" smtClean="0"/>
              <a:t>Příkazy:</a:t>
            </a:r>
            <a:r>
              <a:rPr lang="cs-CZ" sz="2800" dirty="0" smtClean="0"/>
              <a:t> Příkaz je tlačítko, pole pro zadání nebo nabídka.</a:t>
            </a:r>
          </a:p>
        </p:txBody>
      </p:sp>
      <p:cxnSp>
        <p:nvCxnSpPr>
          <p:cNvPr id="9" name="Přímá spojovací čára 8"/>
          <p:cNvCxnSpPr/>
          <p:nvPr/>
        </p:nvCxnSpPr>
        <p:spPr>
          <a:xfrm>
            <a:off x="4499992" y="4941168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ipsa 10"/>
          <p:cNvSpPr/>
          <p:nvPr/>
        </p:nvSpPr>
        <p:spPr>
          <a:xfrm>
            <a:off x="4355976" y="4869160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2" name="Elipsa 11"/>
          <p:cNvSpPr/>
          <p:nvPr/>
        </p:nvSpPr>
        <p:spPr>
          <a:xfrm>
            <a:off x="5148064" y="5949280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3" name="Elipsa 12"/>
          <p:cNvSpPr/>
          <p:nvPr/>
        </p:nvSpPr>
        <p:spPr>
          <a:xfrm>
            <a:off x="6444208" y="4869160"/>
            <a:ext cx="122413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ástupný symbol pro obsah 7" descr="10.5 - Ukládání dokumentů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717032"/>
            <a:ext cx="3265258" cy="2667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Ukládání dokumentu</a:t>
            </a:r>
            <a:endParaRPr lang="cs-CZ" dirty="0"/>
          </a:p>
        </p:txBody>
      </p:sp>
      <p:grpSp>
        <p:nvGrpSpPr>
          <p:cNvPr id="4" name="Skupina 3"/>
          <p:cNvGrpSpPr/>
          <p:nvPr/>
        </p:nvGrpSpPr>
        <p:grpSpPr>
          <a:xfrm>
            <a:off x="3657600" y="1219200"/>
            <a:ext cx="5334000" cy="4154016"/>
            <a:chOff x="3657600" y="1219200"/>
            <a:chExt cx="5334000" cy="4154016"/>
          </a:xfrm>
        </p:grpSpPr>
        <p:grpSp>
          <p:nvGrpSpPr>
            <p:cNvPr id="5" name="Skupina 21"/>
            <p:cNvGrpSpPr/>
            <p:nvPr/>
          </p:nvGrpSpPr>
          <p:grpSpPr>
            <a:xfrm>
              <a:off x="3657600" y="1219200"/>
              <a:ext cx="5334000" cy="4154016"/>
              <a:chOff x="3657600" y="1219200"/>
              <a:chExt cx="5334000" cy="4154016"/>
            </a:xfrm>
          </p:grpSpPr>
          <p:pic>
            <p:nvPicPr>
              <p:cNvPr id="7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b="13469"/>
              <a:stretch>
                <a:fillRect/>
              </a:stretch>
            </p:blipFill>
            <p:spPr bwMode="auto">
              <a:xfrm>
                <a:off x="3657600" y="1219200"/>
                <a:ext cx="5334000" cy="415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Elipsa 7"/>
              <p:cNvSpPr/>
              <p:nvPr/>
            </p:nvSpPr>
            <p:spPr>
              <a:xfrm>
                <a:off x="3657600" y="1228253"/>
                <a:ext cx="838200" cy="2286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9" name="Elipsa 8"/>
              <p:cNvSpPr/>
              <p:nvPr/>
            </p:nvSpPr>
            <p:spPr>
              <a:xfrm>
                <a:off x="4553894" y="4334347"/>
                <a:ext cx="228600" cy="22860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sp>
          <p:nvSpPr>
            <p:cNvPr id="6" name="TextovéPole 5"/>
            <p:cNvSpPr txBox="1"/>
            <p:nvPr/>
          </p:nvSpPr>
          <p:spPr>
            <a:xfrm>
              <a:off x="6145041" y="4087641"/>
              <a:ext cx="4572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000" dirty="0" smtClean="0"/>
                <a:t>.doc</a:t>
              </a:r>
              <a:endParaRPr lang="cs-CZ" sz="1000" dirty="0"/>
            </a:p>
          </p:txBody>
        </p:sp>
      </p:grpSp>
      <p:sp>
        <p:nvSpPr>
          <p:cNvPr id="10" name="Text Placeholder 3"/>
          <p:cNvSpPr txBox="1">
            <a:spLocks/>
          </p:cNvSpPr>
          <p:nvPr/>
        </p:nvSpPr>
        <p:spPr>
          <a:xfrm>
            <a:off x="457200" y="1143000"/>
            <a:ext cx="2895600" cy="24812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Nový textový dokument ještě nemá jméno a musíme ho </a:t>
            </a:r>
            <a:r>
              <a:rPr kumimoji="0" lang="cs-CZ" sz="1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uložit pod novým jménem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tlačítko </a:t>
            </a:r>
            <a:r>
              <a:rPr kumimoji="0" lang="cs-CZ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Office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→ </a:t>
            </a:r>
            <a:r>
              <a:rPr kumimoji="0" lang="cs-CZ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Uložit j</a:t>
            </a:r>
            <a:r>
              <a:rPr kumimoji="0" lang="cs-CZ" sz="1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cs-CZ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ko…</a:t>
            </a:r>
            <a:endParaRPr kumimoji="0" lang="cs-CZ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Vytvoření nového dokumentu nebo šablony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3034680" cy="4937760"/>
          </a:xfrm>
        </p:spPr>
        <p:txBody>
          <a:bodyPr>
            <a:normAutofit/>
          </a:bodyPr>
          <a:lstStyle/>
          <a:p>
            <a:r>
              <a:rPr lang="cs-CZ" sz="2400" b="1" dirty="0" smtClean="0"/>
              <a:t>Nový dokument</a:t>
            </a:r>
            <a:r>
              <a:rPr lang="cs-CZ" sz="2400" dirty="0" smtClean="0"/>
              <a:t>: Tlačítko Office </a:t>
            </a:r>
            <a:r>
              <a:rPr lang="cs-CZ" sz="2400" dirty="0" smtClean="0">
                <a:solidFill>
                  <a:prstClr val="black"/>
                </a:solidFill>
              </a:rPr>
              <a:t>→ </a:t>
            </a:r>
            <a:r>
              <a:rPr lang="cs-CZ" sz="2400" dirty="0" smtClean="0"/>
              <a:t>Nový </a:t>
            </a:r>
            <a:r>
              <a:rPr lang="cs-CZ" sz="2400" dirty="0" smtClean="0">
                <a:solidFill>
                  <a:prstClr val="black"/>
                </a:solidFill>
              </a:rPr>
              <a:t>→ Prázdný dokument</a:t>
            </a:r>
          </a:p>
          <a:p>
            <a:endParaRPr lang="cs-CZ" sz="2400" dirty="0" smtClean="0"/>
          </a:p>
          <a:p>
            <a:r>
              <a:rPr lang="cs-CZ" sz="2400" b="1" dirty="0" smtClean="0"/>
              <a:t>Šablona</a:t>
            </a:r>
            <a:r>
              <a:rPr lang="cs-CZ" sz="2400" dirty="0" smtClean="0"/>
              <a:t>: Tlačítko Office </a:t>
            </a:r>
            <a:r>
              <a:rPr lang="cs-CZ" sz="2400" dirty="0" smtClean="0">
                <a:solidFill>
                  <a:prstClr val="black"/>
                </a:solidFill>
              </a:rPr>
              <a:t>→ </a:t>
            </a:r>
            <a:r>
              <a:rPr lang="cs-CZ" sz="2400" dirty="0" smtClean="0"/>
              <a:t>Nový </a:t>
            </a:r>
            <a:r>
              <a:rPr lang="cs-CZ" sz="2400" dirty="0" smtClean="0">
                <a:solidFill>
                  <a:prstClr val="black"/>
                </a:solidFill>
              </a:rPr>
              <a:t>→ Nainstalované šablony </a:t>
            </a:r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4" name="Obrázek 3" descr="23.1 - Otevření dokumentu.jpg"/>
          <p:cNvPicPr>
            <a:picLocks noChangeAspect="1"/>
          </p:cNvPicPr>
          <p:nvPr/>
        </p:nvPicPr>
        <p:blipFill>
          <a:blip r:embed="rId2" cstate="print"/>
          <a:srcRect r="7038" b="15845"/>
          <a:stretch>
            <a:fillRect/>
          </a:stretch>
        </p:blipFill>
        <p:spPr>
          <a:xfrm>
            <a:off x="3524250" y="1628800"/>
            <a:ext cx="5224214" cy="43204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Ukládání již jednou uloženého dokumentu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sz="2800" dirty="0" smtClean="0"/>
              <a:t>Klávesová zkratka </a:t>
            </a:r>
            <a:r>
              <a:rPr lang="cs-CZ" sz="2800" b="1" dirty="0" smtClean="0"/>
              <a:t>Ctrl+S</a:t>
            </a:r>
          </a:p>
          <a:p>
            <a:endParaRPr lang="cs-CZ" dirty="0"/>
          </a:p>
        </p:txBody>
      </p:sp>
      <p:pic>
        <p:nvPicPr>
          <p:cNvPr id="4" name="Zástupný symbol pro obsah 9" descr="10.2 - Ukládání dokumentů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2060848"/>
            <a:ext cx="4998244" cy="4101122"/>
          </a:xfrm>
          <a:prstGeom prst="rect">
            <a:avLst/>
          </a:prstGeom>
          <a:ln w="38100">
            <a:solidFill>
              <a:schemeClr val="tx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Elipsa 4"/>
          <p:cNvSpPr/>
          <p:nvPr/>
        </p:nvSpPr>
        <p:spPr>
          <a:xfrm>
            <a:off x="2699792" y="1988840"/>
            <a:ext cx="360040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2339752" y="3212976"/>
            <a:ext cx="1152128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ůvod">
  <a:themeElements>
    <a:clrScheme name="Původ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ůvod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ůvod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64</TotalTime>
  <Words>444</Words>
  <Application>Microsoft Office PowerPoint</Application>
  <PresentationFormat>Předvádění na obrazovce (4:3)</PresentationFormat>
  <Paragraphs>97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Původ</vt:lpstr>
      <vt:lpstr>Základy MS Word</vt:lpstr>
      <vt:lpstr>MS Word</vt:lpstr>
      <vt:lpstr>Skupina příkazů „soubor“ – tlačítko „Office“ </vt:lpstr>
      <vt:lpstr>Pracovní plocha MS Word</vt:lpstr>
      <vt:lpstr>Snímek 5</vt:lpstr>
      <vt:lpstr>Nabídka Pásu karet</vt:lpstr>
      <vt:lpstr>Ukládání dokumentu</vt:lpstr>
      <vt:lpstr>Vytvoření nového dokumentu nebo šablony</vt:lpstr>
      <vt:lpstr>Ukládání již jednou uloženého dokumentu</vt:lpstr>
      <vt:lpstr>Přípony a typy souborů</vt:lpstr>
      <vt:lpstr>Změna velikosti písmen</vt:lpstr>
      <vt:lpstr>Odrážky a číslování</vt:lpstr>
      <vt:lpstr>Změna typu písma</vt:lpstr>
      <vt:lpstr>Klávesové zkratky</vt:lpstr>
      <vt:lpstr>Klávesové zkratky</vt:lpstr>
      <vt:lpstr>Označování textu</vt:lpstr>
      <vt:lpstr>Pohyb po dokumentu</vt:lpstr>
      <vt:lpstr>Zdroje (02.09.2012)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Základy MS Word</dc:title>
  <cp:lastModifiedBy>Ondra</cp:lastModifiedBy>
  <cp:revision>18</cp:revision>
  <dcterms:modified xsi:type="dcterms:W3CDTF">2012-11-25T18:08:33Z</dcterms:modified>
</cp:coreProperties>
</file>